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010400" cy="9223375"/>
  <p:embeddedFontLst>
    <p:embeddedFont>
      <p:font typeface="Amatic SC" panose="00000500000000000000" pitchFamily="2" charset="-79"/>
      <p:regular r:id="rId28"/>
      <p:bold r:id="rId29"/>
    </p:embeddedFont>
    <p:embeddedFont>
      <p:font typeface="Assistant" pitchFamily="2" charset="-79"/>
      <p:regular r:id="rId30"/>
      <p:bold r:id="rId31"/>
    </p:embeddedFont>
    <p:embeddedFont>
      <p:font typeface="Assistant Light" pitchFamily="2" charset="-79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Lustria" panose="020B0604020202020204" charset="0"/>
      <p:regular r:id="rId43"/>
    </p:embeddedFont>
    <p:embeddedFont>
      <p:font typeface="Nunito Sans" pitchFamily="2" charset="0"/>
      <p:regular r:id="rId44"/>
      <p:bold r:id="rId45"/>
      <p:italic r:id="rId46"/>
      <p:boldItalic r:id="rId47"/>
    </p:embeddedFont>
    <p:embeddedFont>
      <p:font typeface="Nunito Sans ExtraBold" pitchFamily="2" charset="0"/>
      <p:bold r:id="rId48"/>
      <p:boldItalic r:id="rId49"/>
    </p:embeddedFont>
    <p:embeddedFont>
      <p:font typeface="Pontano Sans" panose="020B0604020202020204" charset="0"/>
      <p:regular r:id="rId50"/>
      <p:bold r:id="rId51"/>
    </p:embeddedFont>
    <p:embeddedFont>
      <p:font typeface="Special Elite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D30825-4331-47A2-8DAC-79B8B695AB46}">
  <a:tblStyle styleId="{2FD30825-4331-47A2-8DAC-79B8B695AB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8F1F7B-6417-4CD2-9E88-B39C151F0C6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14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210920f2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5210920f2d_0_37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196" name="Google Shape;196;g15210920f2d_0_37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204" name="Google Shape;204;p9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210920f2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5210920f2d_0_44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5210920f2d_0_44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d98558ba1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ed98558ba1_1_263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ed98558ba1_1_263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210920f2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5210920f2d_0_51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237" name="Google Shape;237;g15210920f2d_0_51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210920f2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15210920f2d_0_61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245" name="Google Shape;245;g15210920f2d_0_61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210920f2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210920f2d_0_85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5210920f2d_0_85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d98558ba1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ed98558ba1_1_248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ed98558ba1_1_248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96be5b5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f96be5b529_0_0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f96be5b529_0_0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Gullatt</a:t>
            </a: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210920f2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5210920f2d_0_70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5210920f2d_0_70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210920f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5210920f2d_0_8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286" name="Google Shape;286;g15210920f2d_0_8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210920f2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15210920f2d_0_92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5210920f2d_0_92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210920f2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5210920f2d_0_100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5210920f2d_0_100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5210920f2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5210920f2d_0_108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5210920f2d_0_108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64a663cff_1_0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f64a663c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d98558ba1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ed98558ba1_1_232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Gullatt</a:t>
            </a:r>
            <a:endParaRPr/>
          </a:p>
        </p:txBody>
      </p:sp>
      <p:sp>
        <p:nvSpPr>
          <p:cNvPr id="141" name="Google Shape;141;ged98558ba1_1_232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e88d92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fe88d92469_0_0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Gullatt</a:t>
            </a:r>
            <a:endParaRPr/>
          </a:p>
        </p:txBody>
      </p:sp>
      <p:sp>
        <p:nvSpPr>
          <p:cNvPr id="148" name="Google Shape;148;gfe88d92469_0_0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e9513bc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fe9513bc1e_0_6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155" name="Google Shape;155;gfe9513bc1e_0_6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e9513bc1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fe9513bc1e_0_16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164" name="Google Shape;164;gfe9513bc1e_0_16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70cd0589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70cd05893_1_15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470cd05893_1_15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473f28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100" cy="311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4473f28688_0_0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180" name="Google Shape;180;g14473f28688_0_0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Lawson</a:t>
            </a:r>
            <a:endParaRPr/>
          </a:p>
        </p:txBody>
      </p:sp>
      <p:sp>
        <p:nvSpPr>
          <p:cNvPr id="188" name="Google Shape;188;p12:notes"/>
          <p:cNvSpPr txBox="1">
            <a:spLocks noGrp="1"/>
          </p:cNvSpPr>
          <p:nvPr>
            <p:ph type="sldNum" idx="12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6786267" y="-26900"/>
            <a:ext cx="5459397" cy="6920594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85069" y="1720233"/>
            <a:ext cx="4852800" cy="2376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unito Sans ExtraBold"/>
              <a:buNone/>
              <a:defRPr sz="4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535069" y="3676830"/>
            <a:ext cx="5802900" cy="95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ontano Sans"/>
              <a:buNone/>
              <a:defRPr sz="37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ctrTitle"/>
          </p:nvPr>
        </p:nvSpPr>
        <p:spPr>
          <a:xfrm>
            <a:off x="814495" y="540448"/>
            <a:ext cx="2316300" cy="126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5_1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ctrTitle"/>
          </p:nvPr>
        </p:nvSpPr>
        <p:spPr>
          <a:xfrm>
            <a:off x="9057333" y="540448"/>
            <a:ext cx="2316300" cy="126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4107967" y="540448"/>
            <a:ext cx="3975900" cy="9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 flipH="1">
            <a:off x="5744569" y="-547675"/>
            <a:ext cx="8001300" cy="761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4" name="Google Shape;94;p14"/>
          <p:cNvSpPr/>
          <p:nvPr/>
        </p:nvSpPr>
        <p:spPr>
          <a:xfrm flipH="1">
            <a:off x="10024469" y="-547675"/>
            <a:ext cx="8001300" cy="761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 flipH="1">
            <a:off x="7368024" y="2202733"/>
            <a:ext cx="2308800" cy="863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ExtraBold"/>
              <a:buNone/>
              <a:defRPr sz="24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 ExtraBold"/>
              <a:buNone/>
              <a:defRPr sz="15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2"/>
          </p:nvPr>
        </p:nvSpPr>
        <p:spPr>
          <a:xfrm>
            <a:off x="5333259" y="3140714"/>
            <a:ext cx="4375200" cy="1070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Font typeface="Assistant Light"/>
              <a:buNone/>
              <a:defRPr sz="1500" b="0"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4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-85733" y="1431600"/>
            <a:ext cx="12335525" cy="5477696"/>
          </a:xfrm>
          <a:custGeom>
            <a:avLst/>
            <a:gdLst/>
            <a:ahLst/>
            <a:cxnLst/>
            <a:rect l="l" t="t" r="r" b="b"/>
            <a:pathLst>
              <a:path w="370075" h="164335" extrusionOk="0">
                <a:moveTo>
                  <a:pt x="2058" y="32147"/>
                </a:moveTo>
                <a:lnTo>
                  <a:pt x="186709" y="0"/>
                </a:lnTo>
                <a:lnTo>
                  <a:pt x="370075" y="32147"/>
                </a:lnTo>
                <a:lnTo>
                  <a:pt x="370075" y="164335"/>
                </a:lnTo>
                <a:lnTo>
                  <a:pt x="0" y="1643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706800" y="2846400"/>
            <a:ext cx="4778400" cy="19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4107967" y="540448"/>
            <a:ext cx="3975900" cy="9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6"/>
          <p:cNvGrpSpPr/>
          <p:nvPr/>
        </p:nvGrpSpPr>
        <p:grpSpPr>
          <a:xfrm>
            <a:off x="-8781" y="-257166"/>
            <a:ext cx="12231929" cy="1845649"/>
            <a:chOff x="0" y="-40481"/>
            <a:chExt cx="9144000" cy="1384272"/>
          </a:xfrm>
        </p:grpSpPr>
        <p:sp>
          <p:nvSpPr>
            <p:cNvPr id="103" name="Google Shape;103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960000" y="1578267"/>
            <a:ext cx="5028900" cy="19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ctrTitle"/>
          </p:nvPr>
        </p:nvSpPr>
        <p:spPr>
          <a:xfrm>
            <a:off x="4107967" y="540448"/>
            <a:ext cx="3975900" cy="9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" name="Google Shape;116;p18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aption">
  <p:cSld name="1_Title and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defRPr sz="32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DB19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999200" y="4406900"/>
            <a:ext cx="692400" cy="59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482100" y="4406900"/>
            <a:ext cx="692400" cy="59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254200" y="2566733"/>
            <a:ext cx="692400" cy="59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749800" y="2566733"/>
            <a:ext cx="692400" cy="59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9306833" y="2566733"/>
            <a:ext cx="692400" cy="59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-8781" y="-53965"/>
            <a:ext cx="12241073" cy="1845649"/>
            <a:chOff x="0" y="-40481"/>
            <a:chExt cx="9144000" cy="1384272"/>
          </a:xfrm>
        </p:grpSpPr>
        <p:sp>
          <p:nvSpPr>
            <p:cNvPr id="23" name="Google Shape;23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90317" y="3561533"/>
            <a:ext cx="2619900" cy="7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536117" y="3120741"/>
            <a:ext cx="21285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2"/>
          </p:nvPr>
        </p:nvSpPr>
        <p:spPr>
          <a:xfrm>
            <a:off x="4786000" y="3561533"/>
            <a:ext cx="2619900" cy="7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3"/>
          </p:nvPr>
        </p:nvSpPr>
        <p:spPr>
          <a:xfrm>
            <a:off x="5031783" y="3120741"/>
            <a:ext cx="21285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4"/>
          </p:nvPr>
        </p:nvSpPr>
        <p:spPr>
          <a:xfrm>
            <a:off x="8352702" y="3561533"/>
            <a:ext cx="2619900" cy="7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5"/>
          </p:nvPr>
        </p:nvSpPr>
        <p:spPr>
          <a:xfrm>
            <a:off x="8598502" y="3120741"/>
            <a:ext cx="21285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6"/>
          </p:nvPr>
        </p:nvSpPr>
        <p:spPr>
          <a:xfrm>
            <a:off x="3028015" y="5374800"/>
            <a:ext cx="2619900" cy="7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ctrTitle" idx="7"/>
          </p:nvPr>
        </p:nvSpPr>
        <p:spPr>
          <a:xfrm>
            <a:off x="3273815" y="4934008"/>
            <a:ext cx="21285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8"/>
          </p:nvPr>
        </p:nvSpPr>
        <p:spPr>
          <a:xfrm>
            <a:off x="6523699" y="5374800"/>
            <a:ext cx="2619900" cy="7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 idx="9"/>
          </p:nvPr>
        </p:nvSpPr>
        <p:spPr>
          <a:xfrm>
            <a:off x="6769499" y="4934008"/>
            <a:ext cx="21285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ctrTitle" idx="13"/>
          </p:nvPr>
        </p:nvSpPr>
        <p:spPr>
          <a:xfrm>
            <a:off x="4107967" y="531667"/>
            <a:ext cx="3975900" cy="9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14" hasCustomPrompt="1"/>
          </p:nvPr>
        </p:nvSpPr>
        <p:spPr>
          <a:xfrm>
            <a:off x="2101117" y="2683300"/>
            <a:ext cx="998400" cy="40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15" hasCustomPrompt="1"/>
          </p:nvPr>
        </p:nvSpPr>
        <p:spPr>
          <a:xfrm>
            <a:off x="5596824" y="2683300"/>
            <a:ext cx="998400" cy="40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16" hasCustomPrompt="1"/>
          </p:nvPr>
        </p:nvSpPr>
        <p:spPr>
          <a:xfrm>
            <a:off x="9163502" y="2683300"/>
            <a:ext cx="998400" cy="40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17" hasCustomPrompt="1"/>
          </p:nvPr>
        </p:nvSpPr>
        <p:spPr>
          <a:xfrm>
            <a:off x="3838815" y="4515534"/>
            <a:ext cx="998400" cy="40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18" hasCustomPrompt="1"/>
          </p:nvPr>
        </p:nvSpPr>
        <p:spPr>
          <a:xfrm>
            <a:off x="7334506" y="4515534"/>
            <a:ext cx="998400" cy="40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Fira Sans Extra Condensed Medium"/>
              <a:buNone/>
              <a:defRPr sz="1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-1536867" y="-583533"/>
            <a:ext cx="8001300" cy="761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43" name="Google Shape;43;p4"/>
          <p:cNvSpPr/>
          <p:nvPr/>
        </p:nvSpPr>
        <p:spPr>
          <a:xfrm>
            <a:off x="-5816767" y="-583533"/>
            <a:ext cx="8001300" cy="761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44" name="Google Shape;44;p4"/>
          <p:cNvSpPr txBox="1">
            <a:spLocks noGrp="1"/>
          </p:cNvSpPr>
          <p:nvPr>
            <p:ph type="ctrTitle"/>
          </p:nvPr>
        </p:nvSpPr>
        <p:spPr>
          <a:xfrm flipH="1">
            <a:off x="2518967" y="3140714"/>
            <a:ext cx="4375200" cy="1070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19067" y="2337914"/>
            <a:ext cx="3972300" cy="100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 flipH="1">
            <a:off x="-596709" y="-56167"/>
            <a:ext cx="7657909" cy="6934027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8" name="Google Shape;48;p5"/>
          <p:cNvSpPr txBox="1">
            <a:spLocks noGrp="1"/>
          </p:cNvSpPr>
          <p:nvPr>
            <p:ph type="ctrTitle"/>
          </p:nvPr>
        </p:nvSpPr>
        <p:spPr>
          <a:xfrm>
            <a:off x="840833" y="2212683"/>
            <a:ext cx="5156400" cy="12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840833" y="3351317"/>
            <a:ext cx="44541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ctrTitle"/>
          </p:nvPr>
        </p:nvSpPr>
        <p:spPr>
          <a:xfrm>
            <a:off x="4107967" y="540448"/>
            <a:ext cx="3975900" cy="9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ctrTitle" idx="2"/>
          </p:nvPr>
        </p:nvSpPr>
        <p:spPr>
          <a:xfrm flipH="1">
            <a:off x="2217533" y="3475064"/>
            <a:ext cx="1382700" cy="4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 flipH="1">
            <a:off x="1909867" y="3754257"/>
            <a:ext cx="19977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3"/>
          </p:nvPr>
        </p:nvSpPr>
        <p:spPr>
          <a:xfrm flipH="1">
            <a:off x="6468300" y="3475230"/>
            <a:ext cx="1382700" cy="4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4"/>
          </p:nvPr>
        </p:nvSpPr>
        <p:spPr>
          <a:xfrm flipH="1">
            <a:off x="6160633" y="3754257"/>
            <a:ext cx="19977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 idx="5"/>
          </p:nvPr>
        </p:nvSpPr>
        <p:spPr>
          <a:xfrm flipH="1">
            <a:off x="4342933" y="2350987"/>
            <a:ext cx="1382700" cy="4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6"/>
          </p:nvPr>
        </p:nvSpPr>
        <p:spPr>
          <a:xfrm flipH="1">
            <a:off x="4035250" y="2630020"/>
            <a:ext cx="19977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ctrTitle" idx="7"/>
          </p:nvPr>
        </p:nvSpPr>
        <p:spPr>
          <a:xfrm flipH="1">
            <a:off x="8593667" y="2350987"/>
            <a:ext cx="1382700" cy="4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8"/>
          </p:nvPr>
        </p:nvSpPr>
        <p:spPr>
          <a:xfrm flipH="1">
            <a:off x="8285983" y="2630020"/>
            <a:ext cx="19977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6">
          <p15:clr>
            <a:srgbClr val="FA7B17"/>
          </p15:clr>
        </p15:guide>
        <p15:guide id="2" orient="horz" pos="194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 flipH="1">
            <a:off x="5744569" y="-566388"/>
            <a:ext cx="8001300" cy="761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" name="Google Shape;62;p7"/>
          <p:cNvSpPr/>
          <p:nvPr/>
        </p:nvSpPr>
        <p:spPr>
          <a:xfrm flipH="1">
            <a:off x="10024469" y="-566388"/>
            <a:ext cx="8001300" cy="761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5360355" y="3140714"/>
            <a:ext cx="4375200" cy="1070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 idx="2" hasCustomPrompt="1"/>
          </p:nvPr>
        </p:nvSpPr>
        <p:spPr>
          <a:xfrm>
            <a:off x="5763155" y="2337914"/>
            <a:ext cx="3972300" cy="100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400"/>
              <a:buFont typeface="Nunito Sans ExtraBold"/>
              <a:buNone/>
              <a:defRPr sz="6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0" y="-12700"/>
            <a:ext cx="4140147" cy="6946670"/>
            <a:chOff x="0" y="-9525"/>
            <a:chExt cx="3105188" cy="5210133"/>
          </a:xfrm>
        </p:grpSpPr>
        <p:sp>
          <p:nvSpPr>
            <p:cNvPr id="67" name="Google Shape;67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sp>
        <p:nvSpPr>
          <p:cNvPr id="69" name="Google Shape;69;p8"/>
          <p:cNvSpPr txBox="1">
            <a:spLocks noGrp="1"/>
          </p:cNvSpPr>
          <p:nvPr>
            <p:ph type="ctrTitle"/>
          </p:nvPr>
        </p:nvSpPr>
        <p:spPr>
          <a:xfrm>
            <a:off x="814495" y="540448"/>
            <a:ext cx="2316300" cy="126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 Sans ExtraBold"/>
              <a:buNone/>
              <a:defRPr sz="19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ctrTitle" idx="2"/>
          </p:nvPr>
        </p:nvSpPr>
        <p:spPr>
          <a:xfrm>
            <a:off x="7652403" y="2212675"/>
            <a:ext cx="3866700" cy="129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ubTitle" idx="1"/>
          </p:nvPr>
        </p:nvSpPr>
        <p:spPr>
          <a:xfrm>
            <a:off x="7652403" y="3351325"/>
            <a:ext cx="33399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5_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ctrTitle"/>
          </p:nvPr>
        </p:nvSpPr>
        <p:spPr>
          <a:xfrm flipH="1">
            <a:off x="9061171" y="540448"/>
            <a:ext cx="2316300" cy="126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ctrTitle" idx="2"/>
          </p:nvPr>
        </p:nvSpPr>
        <p:spPr>
          <a:xfrm flipH="1">
            <a:off x="960100" y="2643100"/>
            <a:ext cx="3561900" cy="863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 flipH="1">
            <a:off x="1685500" y="3351329"/>
            <a:ext cx="28365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6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-51000" y="-25500"/>
            <a:ext cx="4537920" cy="6951326"/>
          </a:xfrm>
          <a:custGeom>
            <a:avLst/>
            <a:gdLst/>
            <a:ahLst/>
            <a:cxnLst/>
            <a:rect l="l" t="t" r="r" b="b"/>
            <a:pathLst>
              <a:path w="136141" h="208545" extrusionOk="0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8" name="Google Shape;78;p10"/>
          <p:cNvSpPr/>
          <p:nvPr/>
        </p:nvSpPr>
        <p:spPr>
          <a:xfrm>
            <a:off x="7639833" y="-8498"/>
            <a:ext cx="5056274" cy="6866328"/>
          </a:xfrm>
          <a:custGeom>
            <a:avLst/>
            <a:gdLst/>
            <a:ahLst/>
            <a:cxnLst/>
            <a:rect l="l" t="t" r="r" b="b"/>
            <a:pathLst>
              <a:path w="151692" h="205995" extrusionOk="0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ctrTitle"/>
          </p:nvPr>
        </p:nvSpPr>
        <p:spPr>
          <a:xfrm>
            <a:off x="4107967" y="540448"/>
            <a:ext cx="3975900" cy="9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900"/>
              <a:buFont typeface="Nunito Sans ExtraBold"/>
              <a:buNone/>
              <a:defRPr sz="19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ctrTitle" idx="2"/>
          </p:nvPr>
        </p:nvSpPr>
        <p:spPr>
          <a:xfrm flipH="1">
            <a:off x="959967" y="3231433"/>
            <a:ext cx="1832400" cy="863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 flipH="1">
            <a:off x="959900" y="3939667"/>
            <a:ext cx="26469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ctrTitle" idx="3"/>
          </p:nvPr>
        </p:nvSpPr>
        <p:spPr>
          <a:xfrm flipH="1">
            <a:off x="5179800" y="3231433"/>
            <a:ext cx="1832400" cy="863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4"/>
          </p:nvPr>
        </p:nvSpPr>
        <p:spPr>
          <a:xfrm flipH="1">
            <a:off x="4772500" y="3939667"/>
            <a:ext cx="26469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ctrTitle" idx="5"/>
          </p:nvPr>
        </p:nvSpPr>
        <p:spPr>
          <a:xfrm flipH="1">
            <a:off x="9390967" y="3231433"/>
            <a:ext cx="1832400" cy="863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6"/>
          </p:nvPr>
        </p:nvSpPr>
        <p:spPr>
          <a:xfrm flipH="1">
            <a:off x="8576467" y="3939667"/>
            <a:ext cx="2646900" cy="12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sz="37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●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○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■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●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○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■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●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Light"/>
              <a:buChar char="○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Assistant Light"/>
              <a:buChar char="■"/>
              <a:defRPr sz="16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orient="horz" pos="454">
          <p15:clr>
            <a:srgbClr val="EA4335"/>
          </p15:clr>
        </p15:guide>
        <p15:guide id="3" pos="7075">
          <p15:clr>
            <a:srgbClr val="EA4335"/>
          </p15:clr>
        </p15:guide>
        <p15:guide id="4" orient="horz" pos="386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8187" y="4062674"/>
            <a:ext cx="2923823" cy="2211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161575" y="3391950"/>
            <a:ext cx="7156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202</a:t>
            </a:r>
            <a:r>
              <a:rPr lang="en-US" sz="4500" b="1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1-2022</a:t>
            </a:r>
            <a:endParaRPr sz="4500" b="1" i="0" u="none" strike="noStrike" cap="non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Comprehensive School </a:t>
            </a:r>
            <a:endParaRPr sz="4500" b="1" i="0" u="none" strike="noStrike" cap="non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Counseling Plan</a:t>
            </a:r>
            <a:endParaRPr sz="4500" b="1" i="0" u="none" strike="noStrike" cap="non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595959"/>
                </a:solidFill>
                <a:latin typeface="Pontano Sans"/>
                <a:ea typeface="Pontano Sans"/>
                <a:cs typeface="Pontano Sans"/>
                <a:sym typeface="Pontano Sans"/>
              </a:rPr>
              <a:t>Ms. Blake, Mrs. Mullvain &amp; Ms. Richards</a:t>
            </a:r>
            <a:endParaRPr sz="2600" b="1">
              <a:solidFill>
                <a:srgbClr val="595959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0" y="881150"/>
            <a:ext cx="12192000" cy="2324100"/>
          </a:xfrm>
          <a:prstGeom prst="rect">
            <a:avLst/>
          </a:pr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ctrTitle" idx="4294967295"/>
          </p:nvPr>
        </p:nvSpPr>
        <p:spPr>
          <a:xfrm>
            <a:off x="196975" y="1027350"/>
            <a:ext cx="11764200" cy="1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0"/>
              <a:buFont typeface="Calibri"/>
              <a:buNone/>
            </a:pPr>
            <a:r>
              <a:rPr lang="en-US" sz="8000" b="0">
                <a:solidFill>
                  <a:srgbClr val="9E3611"/>
                </a:solidFill>
                <a:latin typeface="Impact"/>
                <a:ea typeface="Impact"/>
                <a:cs typeface="Impact"/>
                <a:sym typeface="Impact"/>
              </a:rPr>
              <a:t>Union Grove Middle School</a:t>
            </a:r>
            <a:endParaRPr sz="8000" b="0">
              <a:solidFill>
                <a:srgbClr val="9E361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2041275" y="859325"/>
            <a:ext cx="95976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1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#1 Summary Data (Academic)</a:t>
            </a:r>
            <a:endParaRPr sz="37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0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58" y="271028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29"/>
          <p:cNvGraphicFramePr/>
          <p:nvPr/>
        </p:nvGraphicFramePr>
        <p:xfrm>
          <a:off x="388521" y="18142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34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rgbClr val="E1DFDF"/>
                          </a:solidFill>
                        </a:rPr>
                        <a:t>Participation Data</a:t>
                      </a:r>
                      <a:endParaRPr sz="2200" b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rgbClr val="E1DFDF"/>
                          </a:solidFill>
                        </a:rPr>
                        <a:t>Intervention</a:t>
                      </a:r>
                      <a:endParaRPr sz="2200" b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Outcome Data      </a:t>
                      </a:r>
                      <a:endParaRPr sz="2200" b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6th Grade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Organization/Study Skills Group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 Planning with students failing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grades, assessment scores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7th Grade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Tier 1 - Core Curriculum Lesson - Effective Communication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Tier 2 -  Strong Girls Group 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Tier 3 - Academic Action Planning with students failing 2 or more subjects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pre/post tests; observation; grades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8th Grade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Coping Skills Group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 Planning with students failing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pre/post tests; observation; grades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/>
        </p:nvSpPr>
        <p:spPr>
          <a:xfrm>
            <a:off x="1910625" y="384600"/>
            <a:ext cx="99048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610000"/>
                </a:solidFill>
                <a:latin typeface="Calibri"/>
                <a:ea typeface="Calibri"/>
                <a:cs typeface="Calibri"/>
                <a:sym typeface="Calibri"/>
              </a:rPr>
              <a:t>2021 - 2022 UGMS School Outcome Data Summary for ELA (Grades 6-8)</a:t>
            </a:r>
            <a:endParaRPr sz="4400" b="1" i="0" u="none" strike="noStrike" cap="none">
              <a:solidFill>
                <a:srgbClr val="61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455075" y="1365600"/>
            <a:ext cx="11447100" cy="4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22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1800" b="1">
                <a:solidFill>
                  <a:srgbClr val="FFFFFF"/>
                </a:solidFill>
              </a:rPr>
              <a:t>fffffffaaaaa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p30"/>
          <p:cNvGraphicFramePr/>
          <p:nvPr/>
        </p:nvGraphicFramePr>
        <p:xfrm>
          <a:off x="253575" y="148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{168F1F7B-6417-4CD2-9E88-B39C151F0C6E}</a:tableStyleId>
              </a:tblPr>
              <a:tblGrid>
                <a:gridCol w="578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8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2020-2021 Ga Milestones ELA Data</a:t>
                      </a:r>
                      <a:endParaRPr sz="1900" b="1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E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697 students were tested</a:t>
                      </a:r>
                      <a:endParaRPr sz="190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43% of those students tested at UGMS scored Proficient in ELA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9% of students tested were Distinguished Learners in ELA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Total of 52% of learners scored proficient or above on the 2021 ELA GAMS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2021-2022 Ga Milestones ELA Data</a:t>
                      </a:r>
                      <a:endParaRPr sz="1900" b="1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1,042 students were tested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40% of those students tested at UGMS scored Proficient in ELA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9% of students tested were Distinguished Learners in ELA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1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Total of 49% of learners scored proficient or above on the 2022 ELA GAMS.</a:t>
                      </a:r>
                      <a:endParaRPr sz="1900">
                        <a:solidFill>
                          <a:srgbClr val="61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7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694075" y="1746175"/>
            <a:ext cx="10857000" cy="18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>
                <a:latin typeface="Assistant"/>
                <a:ea typeface="Assistant"/>
                <a:cs typeface="Assistant"/>
                <a:sym typeface="Assistant"/>
              </a:rPr>
              <a:t>District Priority Outcome #3:</a:t>
            </a:r>
            <a:r>
              <a:rPr lang="en-US" sz="2700" i="1"/>
              <a:t> We will advance opportunities, access, and outcomes for every student group in College, Career, and Life Ready skills-post graduation.</a:t>
            </a:r>
            <a:endParaRPr sz="2700" i="1"/>
          </a:p>
          <a:p>
            <a:pPr marL="457200" lvl="0" indent="-400050" algn="l" rtl="0">
              <a:spcBef>
                <a:spcPts val="2100"/>
              </a:spcBef>
              <a:spcAft>
                <a:spcPts val="0"/>
              </a:spcAft>
              <a:buSzPts val="2700"/>
              <a:buChar char="●"/>
            </a:pPr>
            <a:r>
              <a:rPr lang="en-US" sz="2700" i="1"/>
              <a:t>Students Completing Career Inventories, Internships/Apprenticeships, and Industry Certifications </a:t>
            </a:r>
            <a:endParaRPr sz="2700" i="1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i="1"/>
              <a:t>Students Demonstrating Financial Literacy, Soft Skills, and ESE Students Mastering IEP Transition Goals) </a:t>
            </a:r>
            <a:endParaRPr sz="2700" i="1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i="1"/>
              <a:t>Participation in and Performance on PSAT  </a:t>
            </a:r>
            <a:endParaRPr sz="2700" i="1"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700" i="1"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34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33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2600"/>
          </a:p>
        </p:txBody>
      </p:sp>
      <p:sp>
        <p:nvSpPr>
          <p:cNvPr id="216" name="Google Shape;216;p31"/>
          <p:cNvSpPr txBox="1">
            <a:spLocks noGrp="1"/>
          </p:cNvSpPr>
          <p:nvPr>
            <p:ph type="ctrTitle"/>
          </p:nvPr>
        </p:nvSpPr>
        <p:spPr>
          <a:xfrm>
            <a:off x="1353300" y="-157350"/>
            <a:ext cx="9485400" cy="163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UGMS CSCP Aligned with HCS </a:t>
            </a:r>
            <a:endParaRPr sz="4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District Strategic Plan</a:t>
            </a:r>
            <a:endParaRPr sz="43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75" y="7300"/>
            <a:ext cx="1956425" cy="1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413375" y="1092250"/>
            <a:ext cx="11447100" cy="5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44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School Level Goal #2</a:t>
            </a:r>
            <a:endParaRPr sz="22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ASCA Domain: </a:t>
            </a:r>
            <a:r>
              <a:rPr lang="en-US" sz="3000" b="1">
                <a:solidFill>
                  <a:srgbClr val="9E3611"/>
                </a:solidFill>
                <a:latin typeface="Assistant"/>
                <a:ea typeface="Assistant"/>
                <a:cs typeface="Assistant"/>
                <a:sym typeface="Assistant"/>
              </a:rPr>
              <a:t>Career Development</a:t>
            </a:r>
            <a:endParaRPr sz="3000" b="1">
              <a:solidFill>
                <a:srgbClr val="9E361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</a:rPr>
              <a:t>School Level Goal :  </a:t>
            </a:r>
            <a:r>
              <a:rPr lang="en-US" sz="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We will have</a:t>
            </a:r>
            <a:r>
              <a:rPr lang="en-US" sz="3000" b="1">
                <a:solidFill>
                  <a:srgbClr val="9E361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100% of all 6th - 8th grade students complete designated tasks to fulfill  Georgia Bridge Bill requirements through Henry Futures.</a:t>
            </a:r>
            <a:endParaRPr sz="30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0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National Standards: </a:t>
            </a:r>
            <a:endParaRPr sz="30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>
                <a:solidFill>
                  <a:srgbClr val="7F7F7F"/>
                </a:solidFill>
              </a:rPr>
              <a:t>Career Development - C:A1.3. Develop an awareness of personal abilities, skills, interests and motivations.</a:t>
            </a:r>
            <a:endParaRPr sz="30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Mindset Standards: </a:t>
            </a:r>
            <a:r>
              <a:rPr lang="en-US" sz="2700">
                <a:solidFill>
                  <a:srgbClr val="7F7F7F"/>
                </a:solidFill>
              </a:rPr>
              <a:t>M7. School counseling programs promote and enhance academic, career and social/emotional outcomes.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1908450" y="111250"/>
            <a:ext cx="99048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 i="0" u="none" strike="noStrike" cap="none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Comprehensive School Counseling Plan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1731200" y="539000"/>
            <a:ext cx="9699300" cy="22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1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#2 (Career)</a:t>
            </a:r>
            <a:endParaRPr sz="41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3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100% of all 6th - 8th grade students will complete designated tasks to fulfill Georgia Bridge Bill requirements through Henry Futures.</a:t>
            </a:r>
            <a:endParaRPr sz="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980" y="56153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3" name="Google Shape;233;p33"/>
          <p:cNvGraphicFramePr/>
          <p:nvPr/>
        </p:nvGraphicFramePr>
        <p:xfrm>
          <a:off x="158753" y="288230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Strategies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Timeline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Activities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Artifacts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Evidence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Career exploration and post secondary requirements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Varies by grade level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Core curriculum lessons completing Henry Futures career exploration activities</a:t>
                      </a: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Tour of Academy of Advanced Studies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dashboard activity report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dashboard activity report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College experiences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Throughout  the year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Information sessions with admissions counselors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sign ups, post activity surveys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Participation reports, post event surveys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1421175" y="380075"/>
            <a:ext cx="10493700" cy="1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8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#2 Summary Data </a:t>
            </a:r>
            <a:r>
              <a:rPr lang="en-US" sz="35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(Career)</a:t>
            </a:r>
            <a:endParaRPr sz="7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7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100% of all 6th - 8th grade students will complete designated tasks to fulfill Georgia Bridge Bill requirements through Henry Futures.</a:t>
            </a:r>
            <a:endParaRPr sz="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980" y="56153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34"/>
          <p:cNvGraphicFramePr/>
          <p:nvPr/>
        </p:nvGraphicFramePr>
        <p:xfrm>
          <a:off x="445728" y="20605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35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Grade Level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Activities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Complications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6th Grade</a:t>
                      </a:r>
                      <a:endParaRPr sz="27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000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75% </a:t>
                      </a:r>
                      <a:r>
                        <a:rPr lang="en-US" sz="2000"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of students completed all of the required Henry Futures Tasks (Naviance)  </a:t>
                      </a:r>
                      <a:endParaRPr sz="2000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Difficulty with finishing tasks</a:t>
                      </a:r>
                      <a:endParaRPr sz="200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Required tasks not grade level appropriate       </a:t>
                      </a:r>
                      <a:endParaRPr sz="200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700" b="1"/>
                        <a:t>7th Grade</a:t>
                      </a:r>
                      <a:endParaRPr sz="27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000" b="1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94% </a:t>
                      </a:r>
                      <a:r>
                        <a:rPr lang="en-US" sz="2000"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of students completed all of the required Henry Futures Tasks (Naviance)</a:t>
                      </a:r>
                      <a:endParaRPr sz="2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Student attendance</a:t>
                      </a:r>
                      <a:endParaRPr sz="200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454225" y="363550"/>
            <a:ext cx="10493700" cy="1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8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#2 Summary Data </a:t>
            </a:r>
            <a:r>
              <a:rPr lang="en-US" sz="35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(Career)</a:t>
            </a:r>
            <a:endParaRPr sz="7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7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100% of all 6th - 8th grade students will complete designated tasks to fulfill Georgia Bridge Bill requirements through Henry Futures.</a:t>
            </a:r>
            <a:endParaRPr sz="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980" y="56153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9" name="Google Shape;249;p35"/>
          <p:cNvGraphicFramePr/>
          <p:nvPr/>
        </p:nvGraphicFramePr>
        <p:xfrm>
          <a:off x="445741" y="2195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17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</a:rPr>
                        <a:t>8th Grade</a:t>
                      </a:r>
                      <a:endParaRPr sz="27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FCE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70%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 of students completed all of the  required Henry Futures Tasks (Naviance)</a:t>
                      </a:r>
                      <a:endParaRPr sz="2000" b="0">
                        <a:solidFill>
                          <a:schemeClr val="dk1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 </a:t>
                      </a:r>
                      <a:r>
                        <a:rPr lang="en-US" sz="2000" b="0">
                          <a:solidFill>
                            <a:srgbClr val="595959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of students had access to two virtual college informational sessions (Fort Valley State University and Florida Agricultural &amp; Mechanical University (FAMU)</a:t>
                      </a:r>
                      <a:endParaRPr sz="2000" b="0">
                        <a:solidFill>
                          <a:srgbClr val="595959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</a:t>
                      </a:r>
                      <a:r>
                        <a:rPr lang="en-US" sz="2000" b="0">
                          <a:solidFill>
                            <a:srgbClr val="595959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 of students received core curriculum lessons on high school requirements, opportunities for advanced placement, information on the Academy for Advanced Studies, and summer school learning opportunities</a:t>
                      </a:r>
                      <a:endParaRPr sz="2000" b="0">
                        <a:solidFill>
                          <a:srgbClr val="595959"/>
                        </a:solidFill>
                        <a:latin typeface="Assistant Light"/>
                        <a:ea typeface="Assistant Light"/>
                        <a:cs typeface="Assistant Light"/>
                        <a:sym typeface="Assistant Light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</a:t>
                      </a:r>
                      <a:r>
                        <a:rPr lang="en-US" sz="2000" b="0">
                          <a:solidFill>
                            <a:srgbClr val="595959"/>
                          </a:solidFill>
                          <a:latin typeface="Assistant Light"/>
                          <a:ea typeface="Assistant Light"/>
                          <a:cs typeface="Assistant Light"/>
                          <a:sym typeface="Assistant Light"/>
                        </a:rPr>
                        <a:t> of  students received core curriculum lessons on completing Individual Graduation Plans (IGP’s); 85% of 8th grade students completed their Individual Graduation Plan (google form)</a:t>
                      </a:r>
                      <a:endParaRPr sz="2300" b="0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FC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Students may have completed the task, but did not complete the survey</a:t>
                      </a:r>
                      <a:endParaRPr sz="2100" b="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Attendance</a:t>
                      </a:r>
                      <a:endParaRPr sz="2100" b="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>
                          <a:solidFill>
                            <a:srgbClr val="595959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For IGP’s: google form from middle school in addition to the google form/plan from the high school</a:t>
                      </a:r>
                      <a:endParaRPr sz="2100" b="0">
                        <a:solidFill>
                          <a:srgbClr val="595959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>
                    <a:solidFill>
                      <a:srgbClr val="EFC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0" name="Google Shape;250;p35"/>
          <p:cNvGraphicFramePr/>
          <p:nvPr/>
        </p:nvGraphicFramePr>
        <p:xfrm>
          <a:off x="445741" y="18292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17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Grade Level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Activities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Complications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694075" y="1746175"/>
            <a:ext cx="10857000" cy="18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Assistant"/>
                <a:ea typeface="Assistant"/>
                <a:cs typeface="Assistant"/>
                <a:sym typeface="Assistant"/>
              </a:rPr>
              <a:t>District Priority Outcome #2: </a:t>
            </a:r>
            <a:r>
              <a:rPr lang="en-US" sz="3400" i="1"/>
              <a:t>To advance opportunities, access, and outcomes for every student group in Readiness to Learn at every level.</a:t>
            </a:r>
            <a:endParaRPr sz="3400" i="1"/>
          </a:p>
          <a:p>
            <a:pPr marL="457200" lvl="0" indent="-450850" algn="l" rtl="0">
              <a:spcBef>
                <a:spcPts val="21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Student participation in advanced coursework at every level.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Students demonstrating social and emotional health and readiness</a:t>
            </a:r>
            <a:endParaRPr sz="360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33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2600"/>
          </a:p>
        </p:txBody>
      </p:sp>
      <p:sp>
        <p:nvSpPr>
          <p:cNvPr id="257" name="Google Shape;257;p36"/>
          <p:cNvSpPr txBox="1">
            <a:spLocks noGrp="1"/>
          </p:cNvSpPr>
          <p:nvPr>
            <p:ph type="ctrTitle"/>
          </p:nvPr>
        </p:nvSpPr>
        <p:spPr>
          <a:xfrm>
            <a:off x="1353300" y="-157350"/>
            <a:ext cx="9485400" cy="163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UGMS CSCP Aligned with HCS </a:t>
            </a:r>
            <a:endParaRPr sz="4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District Strategic Plan</a:t>
            </a:r>
            <a:endParaRPr sz="43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75" y="7300"/>
            <a:ext cx="1956425" cy="1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372450" y="1628225"/>
            <a:ext cx="114471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School Level Goal #3</a:t>
            </a:r>
            <a:endParaRPr sz="22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</a:rPr>
              <a:t>ASCA Domain:</a:t>
            </a:r>
            <a:r>
              <a:rPr lang="en-US" sz="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000" b="1">
                <a:solidFill>
                  <a:srgbClr val="9E3611"/>
                </a:solidFill>
                <a:latin typeface="Assistant"/>
                <a:ea typeface="Assistant"/>
                <a:cs typeface="Assistant"/>
                <a:sym typeface="Assistant"/>
              </a:rPr>
              <a:t>Personal/Social Development</a:t>
            </a:r>
            <a:endParaRPr sz="3000" b="1">
              <a:solidFill>
                <a:srgbClr val="9E361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</a:rPr>
              <a:t>School Level Goal : </a:t>
            </a:r>
            <a:r>
              <a:rPr lang="en-US" sz="30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From first semester to second semester there will be a decrease for students receiving in school suspension.</a:t>
            </a:r>
            <a:endParaRPr sz="30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National Standards</a:t>
            </a:r>
            <a:r>
              <a:rPr lang="en-US" sz="3000">
                <a:solidFill>
                  <a:srgbClr val="7F7F7F"/>
                </a:solidFill>
              </a:rPr>
              <a:t>: </a:t>
            </a:r>
            <a:r>
              <a:rPr lang="en-US" sz="2600">
                <a:solidFill>
                  <a:srgbClr val="7F7F7F"/>
                </a:solidFill>
              </a:rPr>
              <a:t>Personal/Social Development:</a:t>
            </a:r>
            <a:endParaRPr sz="26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2600">
                <a:solidFill>
                  <a:srgbClr val="7F7F7F"/>
                </a:solidFill>
              </a:rPr>
              <a:t>PS:B1.6 Know how to apply conflict resolution skills. </a:t>
            </a:r>
            <a:endParaRPr sz="26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2600">
                <a:solidFill>
                  <a:srgbClr val="7F7F7F"/>
                </a:solidFill>
              </a:rPr>
              <a:t>PS:B1.10 Develop an action plan to set and achieve realistic goals.</a:t>
            </a:r>
            <a:endParaRPr sz="26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Mindset Standards:</a:t>
            </a:r>
            <a:r>
              <a:rPr lang="en-US" sz="3000">
                <a:solidFill>
                  <a:srgbClr val="7F7F7F"/>
                </a:solidFill>
              </a:rPr>
              <a:t> </a:t>
            </a:r>
            <a:r>
              <a:rPr lang="en-US" sz="2400">
                <a:solidFill>
                  <a:srgbClr val="7F7F7F"/>
                </a:solidFill>
              </a:rPr>
              <a:t>M1. Belief in Development of whole self, including a healthy balance of mental, social/emotional and physical well being </a:t>
            </a:r>
            <a:endParaRPr sz="24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/>
        </p:nvSpPr>
        <p:spPr>
          <a:xfrm>
            <a:off x="1908450" y="111250"/>
            <a:ext cx="99048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 i="0" u="none" strike="noStrike" cap="none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Comprehensive School Counseling Plan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1435450" y="56150"/>
            <a:ext cx="10587000" cy="2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#3 </a:t>
            </a:r>
            <a:endParaRPr sz="40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(Personal/Social Emotional)</a:t>
            </a:r>
            <a:endParaRPr sz="3600" b="1">
              <a:solidFill>
                <a:srgbClr val="9E361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There will be a 3% decrease for the number of students receiving in school suspension from the 2020-2021 school year to the </a:t>
            </a:r>
            <a:endParaRPr sz="27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2021-2022 school year.</a:t>
            </a:r>
            <a:endParaRPr sz="1700"/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58" y="204878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4" name="Google Shape;274;p38"/>
          <p:cNvGraphicFramePr/>
          <p:nvPr/>
        </p:nvGraphicFramePr>
        <p:xfrm>
          <a:off x="164446" y="22403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24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Strategies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Timeline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Activities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Artifacts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Evidence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Needs Assessment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August 2022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Students complete a needs assessment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Needs Assessment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Results from Needs Assessment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Individual Counseling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On-going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Support, Prevention, Interventions, Resources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Counseling Notes, Resources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Counseling Notes, Follow-ups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Counseling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On-going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Supportive, Preventative, Intervention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Resources, Collaboration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Follow-up surveys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Core Curriculum Lessons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Once a month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Needs Assessments, teacher/staff observations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Behavior Reports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Number of office referrals each term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2894700" y="89525"/>
            <a:ext cx="66552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0"/>
              <a:buFont typeface="Calibri"/>
              <a:buNone/>
            </a:pPr>
            <a:r>
              <a:rPr lang="en-US" sz="123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VISION</a:t>
            </a:r>
            <a:endParaRPr sz="109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26700" y="1808500"/>
            <a:ext cx="111912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100">
                <a:solidFill>
                  <a:srgbClr val="7F7F7F"/>
                </a:solidFill>
              </a:rPr>
              <a:t>Union Grove Middle School’s counseling department is committed to empowering our Wolverines to become confident and resilient leaders who exceed Above and Beyond expectations.</a:t>
            </a:r>
            <a:endParaRPr sz="41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body" idx="1"/>
          </p:nvPr>
        </p:nvSpPr>
        <p:spPr>
          <a:xfrm>
            <a:off x="960000" y="56150"/>
            <a:ext cx="10841400" cy="20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#3 </a:t>
            </a:r>
            <a:endParaRPr sz="40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(Personal/Social Emotional)</a:t>
            </a:r>
            <a:endParaRPr sz="40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   </a:t>
            </a:r>
            <a:r>
              <a:rPr lang="en-US" sz="25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There will be a 3% decrease for the number of students receiving in school suspension from the 2021-2022 school year to the 2022-2023 school year.</a:t>
            </a:r>
            <a:endParaRPr sz="1600"/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70" y="119791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2" name="Google Shape;282;p39"/>
          <p:cNvGraphicFramePr/>
          <p:nvPr/>
        </p:nvGraphicFramePr>
        <p:xfrm>
          <a:off x="277471" y="19306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17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E1DFDF"/>
                          </a:solidFill>
                        </a:rPr>
                        <a:t>Grade Level</a:t>
                      </a:r>
                      <a:endParaRPr sz="1700"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E1DFDF"/>
                          </a:solidFill>
                        </a:rPr>
                        <a:t>Activities</a:t>
                      </a:r>
                      <a:endParaRPr sz="1700"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6th Grade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Classroom Core Curriculum Lessons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Meet the Counselor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Second Step Lessons 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Teacher Referrals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Small Group- Emotional Management 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Celebrations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7th Grade</a:t>
                      </a:r>
                      <a:endParaRPr sz="2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Tier 1 Classroom Core Curriculum Lessons:  Meet the Counselor, Managing Emotions, Coping Skills, Effective Communication, Second Step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Tier 2 Strong Girls - Small Group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Tier 3 Individual meetings for immediate needs ie, cool down, conflict resolution, peer mediation</a:t>
                      </a:r>
                      <a:endParaRPr sz="1800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8th Grade</a:t>
                      </a:r>
                      <a:endParaRPr sz="18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Classroom Core Curriculum Lessons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Second Step Lessons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Teacher Referrals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Small Group Counseling-Coping Skills; managing emotions</a:t>
                      </a:r>
                      <a:endParaRPr sz="1800">
                        <a:solidFill>
                          <a:srgbClr val="000000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Individual Counseling</a:t>
                      </a:r>
                      <a:endParaRPr sz="1800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/>
        </p:nvSpPr>
        <p:spPr>
          <a:xfrm>
            <a:off x="1910625" y="553700"/>
            <a:ext cx="99048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Union Grove Middle School Needs Assessment Results Sept. 2022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91" y="188019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 txBox="1"/>
          <p:nvPr/>
        </p:nvSpPr>
        <p:spPr>
          <a:xfrm>
            <a:off x="405000" y="2372875"/>
            <a:ext cx="113820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Assistant"/>
                <a:ea typeface="Assistant"/>
                <a:cs typeface="Assistant"/>
                <a:sym typeface="Assistant"/>
              </a:rPr>
              <a:t>Top 3 Responses:</a:t>
            </a:r>
            <a:endParaRPr sz="35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Assistant Light"/>
                <a:ea typeface="Assistant Light"/>
                <a:cs typeface="Assistant Light"/>
                <a:sym typeface="Assistant Light"/>
              </a:rPr>
              <a:t>I need help </a:t>
            </a:r>
            <a:r>
              <a:rPr lang="en-US" sz="3300" b="1">
                <a:latin typeface="Assistant"/>
                <a:ea typeface="Assistant"/>
                <a:cs typeface="Assistant"/>
                <a:sym typeface="Assistant"/>
              </a:rPr>
              <a:t>improving my studying and test taking skills.</a:t>
            </a:r>
            <a:r>
              <a:rPr lang="en-US" sz="3300">
                <a:latin typeface="Assistant Light"/>
                <a:ea typeface="Assistant Light"/>
                <a:cs typeface="Assistant Light"/>
                <a:sym typeface="Assistant Light"/>
              </a:rPr>
              <a:t> 50%</a:t>
            </a:r>
            <a:endParaRPr sz="3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Assistant Light"/>
                <a:ea typeface="Assistant Light"/>
                <a:cs typeface="Assistant Light"/>
                <a:sym typeface="Assistant Light"/>
              </a:rPr>
              <a:t>I need help </a:t>
            </a:r>
            <a:r>
              <a:rPr lang="en-US" sz="3400" b="1">
                <a:latin typeface="Assistant"/>
                <a:ea typeface="Assistant"/>
                <a:cs typeface="Assistant"/>
                <a:sym typeface="Assistant"/>
              </a:rPr>
              <a:t>reducing test anxiety</a:t>
            </a:r>
            <a:r>
              <a:rPr lang="en-US" sz="3400">
                <a:latin typeface="Assistant Light"/>
                <a:ea typeface="Assistant Light"/>
                <a:cs typeface="Assistant Light"/>
                <a:sym typeface="Assistant Light"/>
              </a:rPr>
              <a:t>. 37%</a:t>
            </a:r>
            <a:endParaRPr sz="34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Assistant Light"/>
                <a:ea typeface="Assistant Light"/>
                <a:cs typeface="Assistant Light"/>
                <a:sym typeface="Assistant Light"/>
              </a:rPr>
              <a:t>I need help dealing with</a:t>
            </a:r>
            <a:r>
              <a:rPr lang="en-US" sz="3100" b="1">
                <a:latin typeface="Assistant"/>
                <a:ea typeface="Assistant"/>
                <a:cs typeface="Assistant"/>
                <a:sym typeface="Assistant"/>
              </a:rPr>
              <a:t> I need help exploring future careers. </a:t>
            </a:r>
            <a:r>
              <a:rPr lang="en-US" sz="3100">
                <a:latin typeface="Assistant Light"/>
                <a:ea typeface="Assistant Light"/>
                <a:cs typeface="Assistant Light"/>
                <a:sym typeface="Assistant Light"/>
              </a:rPr>
              <a:t>34%</a:t>
            </a:r>
            <a:endParaRPr sz="31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body" idx="1"/>
          </p:nvPr>
        </p:nvSpPr>
        <p:spPr>
          <a:xfrm>
            <a:off x="372450" y="1628225"/>
            <a:ext cx="114471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Social Emotional/Behavioral</a:t>
            </a:r>
            <a:endParaRPr sz="22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24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1908450" y="111250"/>
            <a:ext cx="102045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Implications for the 2022-2023 School Year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372450" y="1916925"/>
            <a:ext cx="112284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Assistant"/>
                <a:ea typeface="Assistant"/>
                <a:cs typeface="Assistant"/>
                <a:sym typeface="Assistant"/>
              </a:rPr>
              <a:t>To reduce the number of students serving In School Suspension (ISS) by 5% from the </a:t>
            </a:r>
            <a:r>
              <a:rPr lang="en-US" sz="29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2018 - 2019 (pre-COVID)school year (224 students) to the 2022-2023 school year (212 or fewer students).</a:t>
            </a:r>
            <a:endParaRPr sz="29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(Tier 1) </a:t>
            </a:r>
            <a:r>
              <a:rPr lang="en-US" sz="2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Core curriculum lessons - Managing Emotions and Effective Communication. </a:t>
            </a:r>
            <a:endParaRPr sz="2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Assistant"/>
                <a:ea typeface="Assistant"/>
                <a:cs typeface="Assistant"/>
                <a:sym typeface="Assistant"/>
              </a:rPr>
              <a:t>(Tier 2 &amp; 3):</a:t>
            </a:r>
            <a:r>
              <a:rPr lang="en-US" sz="2600">
                <a:latin typeface="Assistant Light"/>
                <a:ea typeface="Assistant Light"/>
                <a:cs typeface="Assistant Light"/>
                <a:sym typeface="Assistant Light"/>
              </a:rPr>
              <a:t> Check-ins (weekly, bi-weekly, or monthly); small group interventions; teacher input</a:t>
            </a:r>
            <a:endParaRPr sz="2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body" idx="1"/>
          </p:nvPr>
        </p:nvSpPr>
        <p:spPr>
          <a:xfrm>
            <a:off x="372450" y="1628225"/>
            <a:ext cx="114471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Career Planning</a:t>
            </a:r>
            <a:endParaRPr sz="22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24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2"/>
          <p:cNvSpPr txBox="1"/>
          <p:nvPr/>
        </p:nvSpPr>
        <p:spPr>
          <a:xfrm>
            <a:off x="1908450" y="111250"/>
            <a:ext cx="102045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Implications for the 2022-2023 School Year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372450" y="1916925"/>
            <a:ext cx="112284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latin typeface="Assistant"/>
                <a:ea typeface="Assistant"/>
                <a:cs typeface="Assistant"/>
                <a:sym typeface="Assistant"/>
              </a:rPr>
              <a:t>To have 100% of 6th-8th grade students complete all required Bridge Bill tasks. </a:t>
            </a:r>
            <a:endParaRPr sz="3300" b="1">
              <a:latin typeface="Assistant"/>
              <a:ea typeface="Assistant"/>
              <a:cs typeface="Assistant"/>
              <a:sym typeface="Assistan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Assistant"/>
                <a:ea typeface="Assistant"/>
                <a:cs typeface="Assistant"/>
                <a:sym typeface="Assistant"/>
              </a:rPr>
              <a:t>(Tier 1) </a:t>
            </a:r>
            <a:r>
              <a:rPr lang="en-US" sz="3000">
                <a:latin typeface="Assistant Light"/>
                <a:ea typeface="Assistant Light"/>
                <a:cs typeface="Assistant Light"/>
                <a:sym typeface="Assistant Light"/>
              </a:rPr>
              <a:t>Core Curriculum Lessons (Naviance), Information shared with parents (website, parent nights)</a:t>
            </a:r>
            <a:endParaRPr sz="30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Assistant"/>
                <a:ea typeface="Assistant"/>
                <a:cs typeface="Assistant"/>
                <a:sym typeface="Assistant"/>
              </a:rPr>
              <a:t>(Tier 2 &amp; 3): </a:t>
            </a:r>
            <a:r>
              <a:rPr lang="en-US" sz="3000">
                <a:latin typeface="Assistant Light"/>
                <a:ea typeface="Assistant Light"/>
                <a:cs typeface="Assistant Light"/>
                <a:sym typeface="Assistant Light"/>
              </a:rPr>
              <a:t>Follow up with incoming students; ensure students complete surveys to mark task as completed.</a:t>
            </a:r>
            <a:endParaRPr sz="1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body" idx="1"/>
          </p:nvPr>
        </p:nvSpPr>
        <p:spPr>
          <a:xfrm>
            <a:off x="372450" y="1628225"/>
            <a:ext cx="114471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Academic</a:t>
            </a:r>
            <a:endParaRPr sz="22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24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315" name="Google Shape;3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/>
        </p:nvSpPr>
        <p:spPr>
          <a:xfrm>
            <a:off x="1908450" y="111250"/>
            <a:ext cx="102045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Implications for the 2022-2023 School Year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318575" y="1696250"/>
            <a:ext cx="11447100" cy="5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Assistant"/>
                <a:ea typeface="Assistant"/>
                <a:cs typeface="Assistant"/>
                <a:sym typeface="Assistant"/>
              </a:rPr>
              <a:t>To increase the number of students enrolled in at least one advanced course from a baseline of 12%</a:t>
            </a:r>
            <a:endParaRPr sz="37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Assistant"/>
                <a:ea typeface="Assistant"/>
                <a:cs typeface="Assistant"/>
                <a:sym typeface="Assistant"/>
              </a:rPr>
              <a:t>(18/19sy - 21/22sy) to 32% in 22-23sy. </a:t>
            </a:r>
            <a:endParaRPr sz="4300" b="1">
              <a:latin typeface="Assistant"/>
              <a:ea typeface="Assistant"/>
              <a:cs typeface="Assistant"/>
              <a:sym typeface="Assistan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Assistant"/>
                <a:ea typeface="Assistant"/>
                <a:cs typeface="Assistant"/>
                <a:sym typeface="Assistant"/>
              </a:rPr>
              <a:t>(Tier 1):</a:t>
            </a:r>
            <a:r>
              <a:rPr lang="en-US" sz="2300">
                <a:latin typeface="Assistant Light"/>
                <a:ea typeface="Assistant Light"/>
                <a:cs typeface="Assistant Light"/>
                <a:sym typeface="Assistant Light"/>
              </a:rPr>
              <a:t> 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ssistant Light"/>
              <a:buChar char="●"/>
            </a:pPr>
            <a:r>
              <a:rPr lang="en-US" sz="2300">
                <a:latin typeface="Assistant Light"/>
                <a:ea typeface="Assistant Light"/>
                <a:cs typeface="Assistant Light"/>
                <a:sym typeface="Assistant Light"/>
              </a:rPr>
              <a:t>Provide additional opportunities for advanced coursework.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ssistant Light"/>
              <a:buChar char="●"/>
            </a:pPr>
            <a:r>
              <a:rPr lang="en-US" sz="2300">
                <a:latin typeface="Assistant Light"/>
                <a:ea typeface="Assistant Light"/>
                <a:cs typeface="Assistant Light"/>
                <a:sym typeface="Assistant Light"/>
              </a:rPr>
              <a:t>Communicate with UGHS to ensure course offerings align with available pathways at UGHS. 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ssistant Light"/>
              <a:buChar char="●"/>
            </a:pPr>
            <a:r>
              <a:rPr lang="en-US" sz="2300">
                <a:latin typeface="Assistant Light"/>
                <a:ea typeface="Assistant Light"/>
                <a:cs typeface="Assistant Light"/>
                <a:sym typeface="Assistant Light"/>
              </a:rPr>
              <a:t>Core Curriculum lessons informing students of opportunities for advanced level coursework and high school graduation requirements. 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ssistant Light"/>
              <a:buChar char="●"/>
            </a:pPr>
            <a:r>
              <a:rPr lang="en-US" sz="2300">
                <a:latin typeface="Assistant Light"/>
                <a:ea typeface="Assistant Light"/>
                <a:cs typeface="Assistant Light"/>
                <a:sym typeface="Assistant Light"/>
              </a:rPr>
              <a:t>Providing communication to parents about advanced level coursework. 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Assistant"/>
                <a:ea typeface="Assistant"/>
                <a:cs typeface="Assistant"/>
                <a:sym typeface="Assistant"/>
              </a:rPr>
              <a:t>(Tier 2 &amp; 3): </a:t>
            </a:r>
            <a:r>
              <a:rPr lang="en-US" sz="2300">
                <a:latin typeface="Assistant Light"/>
                <a:ea typeface="Assistant Light"/>
                <a:cs typeface="Assistant Light"/>
                <a:sym typeface="Assistant Light"/>
              </a:rPr>
              <a:t>Identify incoming  students that would be eligible to take advance coursework by reviewing MAP scores, Georgia Milestones, and grades</a:t>
            </a:r>
            <a:endParaRPr sz="12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8187" y="4062674"/>
            <a:ext cx="2923823" cy="221154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4"/>
          <p:cNvSpPr txBox="1"/>
          <p:nvPr/>
        </p:nvSpPr>
        <p:spPr>
          <a:xfrm>
            <a:off x="101325" y="2271026"/>
            <a:ext cx="75894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202</a:t>
            </a:r>
            <a:r>
              <a:rPr lang="en-US" sz="4000" b="1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1</a:t>
            </a:r>
            <a:r>
              <a:rPr lang="en-US" sz="40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-202</a:t>
            </a:r>
            <a:r>
              <a:rPr lang="en-US" sz="4000" b="1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2</a:t>
            </a:r>
            <a:endParaRPr sz="4000" b="1" i="0" u="none" strike="noStrike" cap="non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Comprehensive School </a:t>
            </a:r>
            <a:endParaRPr sz="4000" b="1" i="0" u="none" strike="noStrike" cap="non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Counseling Plan</a:t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4" name="Google Shape;324;p44"/>
          <p:cNvSpPr/>
          <p:nvPr/>
        </p:nvSpPr>
        <p:spPr>
          <a:xfrm>
            <a:off x="58325" y="622825"/>
            <a:ext cx="12192000" cy="1634100"/>
          </a:xfrm>
          <a:prstGeom prst="rect">
            <a:avLst/>
          </a:pr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ctrTitle" idx="4294967295"/>
          </p:nvPr>
        </p:nvSpPr>
        <p:spPr>
          <a:xfrm>
            <a:off x="213900" y="397525"/>
            <a:ext cx="11764200" cy="1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0"/>
              <a:buFont typeface="Calibri"/>
              <a:buNone/>
            </a:pPr>
            <a:r>
              <a:rPr lang="en-US" sz="8000" b="0">
                <a:solidFill>
                  <a:srgbClr val="9E3611"/>
                </a:solidFill>
                <a:latin typeface="Impact"/>
                <a:ea typeface="Impact"/>
                <a:cs typeface="Impact"/>
                <a:sym typeface="Impact"/>
              </a:rPr>
              <a:t>Union Grove Middle School</a:t>
            </a:r>
            <a:endParaRPr sz="8000" b="0">
              <a:solidFill>
                <a:srgbClr val="9E361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6" name="Google Shape;326;p44"/>
          <p:cNvSpPr txBox="1"/>
          <p:nvPr/>
        </p:nvSpPr>
        <p:spPr>
          <a:xfrm>
            <a:off x="1547875" y="4482425"/>
            <a:ext cx="5235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>
                <a:latin typeface="Amatic SC"/>
                <a:ea typeface="Amatic SC"/>
                <a:cs typeface="Amatic SC"/>
                <a:sym typeface="Amatic SC"/>
              </a:rPr>
              <a:t>Thank you!</a:t>
            </a:r>
            <a:endParaRPr sz="11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2894700" y="89525"/>
            <a:ext cx="66552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0"/>
              <a:buFont typeface="Calibri"/>
              <a:buNone/>
            </a:pPr>
            <a:r>
              <a:rPr lang="en-US" sz="123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Mission</a:t>
            </a:r>
            <a:endParaRPr sz="109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71725" y="1618275"/>
            <a:ext cx="119433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The Union Grove Middle School Counseling Program is dedicated to promoting the health and wellness of our students by providing a comprehensive program which is aligned to the American School Counseling National Model. Services provided include:</a:t>
            </a:r>
            <a:endParaRPr sz="30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Core curriculum lessons</a:t>
            </a:r>
            <a:endParaRPr sz="30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Responsive services</a:t>
            </a:r>
            <a:endParaRPr sz="30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Small group counseling (needs based)</a:t>
            </a:r>
            <a:endParaRPr sz="30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College and career readiness</a:t>
            </a:r>
            <a:endParaRPr sz="30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Schoolwide initiatives</a:t>
            </a:r>
            <a:r>
              <a:rPr lang="en-US" sz="29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 (You Matter, Red Ribbon Week, Kindness Week, etc.)</a:t>
            </a:r>
            <a:endParaRPr sz="29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Community education</a:t>
            </a:r>
            <a:endParaRPr sz="27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2085125" y="36450"/>
            <a:ext cx="81165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0"/>
              <a:buFont typeface="Calibri"/>
              <a:buNone/>
            </a:pPr>
            <a:r>
              <a:rPr lang="en-US" sz="9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Belief Statements</a:t>
            </a:r>
            <a:endParaRPr sz="96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384275" y="1804725"/>
            <a:ext cx="115182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School Counselors at Union Grove Middle School believe:</a:t>
            </a:r>
            <a:endParaRPr sz="3000" b="1" i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All students have the ability to meet or exceed academic standards in each grade level.</a:t>
            </a:r>
            <a:endParaRPr sz="30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All students benefit from the implementation of an effective Comprehensive School Counseling Plan.</a:t>
            </a:r>
            <a:endParaRPr sz="30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 Light"/>
              <a:buChar char="●"/>
            </a:pPr>
            <a:r>
              <a:rPr lang="en-US" sz="30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School Counselors are leaders who are responsible for advocating for all students and promoting student achievement.</a:t>
            </a:r>
            <a:endParaRPr sz="30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2293500" y="553700"/>
            <a:ext cx="9522000" cy="1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Grove Middle School 2021-2022 Demographics</a:t>
            </a:r>
            <a:endParaRPr sz="4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341" y="206669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1141525" y="2026425"/>
            <a:ext cx="3052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ssistant Light"/>
                <a:ea typeface="Assistant Light"/>
                <a:cs typeface="Assistant Light"/>
                <a:sym typeface="Assistant Light"/>
              </a:rPr>
              <a:t>6th grade: 334</a:t>
            </a:r>
            <a:endParaRPr sz="35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ssistant Light"/>
                <a:ea typeface="Assistant Light"/>
                <a:cs typeface="Assistant Light"/>
                <a:sym typeface="Assistant Light"/>
              </a:rPr>
              <a:t>7th grade: 343</a:t>
            </a:r>
            <a:endParaRPr sz="35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ssistant Light"/>
                <a:ea typeface="Assistant Light"/>
                <a:cs typeface="Assistant Light"/>
                <a:sym typeface="Assistant Light"/>
              </a:rPr>
              <a:t>8th grade: 396</a:t>
            </a:r>
            <a:endParaRPr sz="35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Assistant"/>
                <a:ea typeface="Assistant"/>
                <a:cs typeface="Assistant"/>
                <a:sym typeface="Assistant"/>
              </a:rPr>
              <a:t>Total - 1073</a:t>
            </a:r>
            <a:endParaRPr sz="2800" b="1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125" y="2026425"/>
            <a:ext cx="6864375" cy="39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1910625" y="553700"/>
            <a:ext cx="99048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Union Grove Middle School Needs Assessment Results Sept. 2021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91" y="188019"/>
            <a:ext cx="1893157" cy="14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405000" y="2372875"/>
            <a:ext cx="113820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Assistant"/>
                <a:ea typeface="Assistant"/>
                <a:cs typeface="Assistant"/>
                <a:sym typeface="Assistant"/>
              </a:rPr>
              <a:t>Top 3 Responses:</a:t>
            </a:r>
            <a:endParaRPr sz="35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Assistant Light"/>
                <a:ea typeface="Assistant Light"/>
                <a:cs typeface="Assistant Light"/>
                <a:sym typeface="Assistant Light"/>
              </a:rPr>
              <a:t>I need help </a:t>
            </a:r>
            <a:r>
              <a:rPr lang="en-US" sz="3300" b="1">
                <a:latin typeface="Assistant"/>
                <a:ea typeface="Assistant"/>
                <a:cs typeface="Assistant"/>
                <a:sym typeface="Assistant"/>
              </a:rPr>
              <a:t>improving my studying and test taking skills. </a:t>
            </a:r>
            <a:r>
              <a:rPr lang="en-US" sz="3300">
                <a:latin typeface="Assistant Light"/>
                <a:ea typeface="Assistant Light"/>
                <a:cs typeface="Assistant Light"/>
                <a:sym typeface="Assistant Light"/>
              </a:rPr>
              <a:t>50%</a:t>
            </a:r>
            <a:endParaRPr sz="3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Assistant Light"/>
                <a:ea typeface="Assistant Light"/>
                <a:cs typeface="Assistant Light"/>
                <a:sym typeface="Assistant Light"/>
              </a:rPr>
              <a:t>I need help </a:t>
            </a:r>
            <a:r>
              <a:rPr lang="en-US" sz="3400" b="1">
                <a:latin typeface="Assistant"/>
                <a:ea typeface="Assistant"/>
                <a:cs typeface="Assistant"/>
                <a:sym typeface="Assistant"/>
              </a:rPr>
              <a:t>dealing with anger</a:t>
            </a:r>
            <a:r>
              <a:rPr lang="en-US" sz="3400">
                <a:latin typeface="Assistant Light"/>
                <a:ea typeface="Assistant Light"/>
                <a:cs typeface="Assistant Light"/>
                <a:sym typeface="Assistant Light"/>
              </a:rPr>
              <a:t>. 44%</a:t>
            </a:r>
            <a:endParaRPr sz="34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Assistant Light"/>
                <a:ea typeface="Assistant Light"/>
                <a:cs typeface="Assistant Light"/>
                <a:sym typeface="Assistant Light"/>
              </a:rPr>
              <a:t>I need help dealing with</a:t>
            </a:r>
            <a:r>
              <a:rPr lang="en-US" sz="3300" b="1">
                <a:latin typeface="Assistant"/>
                <a:ea typeface="Assistant"/>
                <a:cs typeface="Assistant"/>
                <a:sym typeface="Assistant"/>
              </a:rPr>
              <a:t> feelings of sadness or depression</a:t>
            </a:r>
            <a:r>
              <a:rPr lang="en-US" sz="3300">
                <a:latin typeface="Assistant Light"/>
                <a:ea typeface="Assistant Light"/>
                <a:cs typeface="Assistant Light"/>
                <a:sym typeface="Assistant Light"/>
              </a:rPr>
              <a:t>. 36%</a:t>
            </a:r>
            <a:endParaRPr sz="33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694075" y="1746175"/>
            <a:ext cx="10857000" cy="18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Assistant"/>
                <a:ea typeface="Assistant"/>
                <a:cs typeface="Assistant"/>
                <a:sym typeface="Assistant"/>
              </a:rPr>
              <a:t>District Priority Outcome #2: </a:t>
            </a:r>
            <a:r>
              <a:rPr lang="en-US" sz="3400" i="1"/>
              <a:t>To advance opportunities, access, and outcomes for every student group in Readiness to Learn at every level.</a:t>
            </a:r>
            <a:endParaRPr sz="3400" i="1"/>
          </a:p>
          <a:p>
            <a:pPr marL="457200" lvl="0" indent="-450850" algn="l" rtl="0">
              <a:spcBef>
                <a:spcPts val="21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Student participation in advanced coursework at every level.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Students demonstrating social and emotional health and readiness</a:t>
            </a:r>
            <a:endParaRPr sz="360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33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2600"/>
          </a:p>
        </p:txBody>
      </p:sp>
      <p:sp>
        <p:nvSpPr>
          <p:cNvPr id="175" name="Google Shape;175;p26"/>
          <p:cNvSpPr txBox="1">
            <a:spLocks noGrp="1"/>
          </p:cNvSpPr>
          <p:nvPr>
            <p:ph type="ctrTitle"/>
          </p:nvPr>
        </p:nvSpPr>
        <p:spPr>
          <a:xfrm>
            <a:off x="1353300" y="-157350"/>
            <a:ext cx="9485400" cy="163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UGMS CSCP Aligned with HCS </a:t>
            </a:r>
            <a:endParaRPr sz="4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District Strategic Plan</a:t>
            </a:r>
            <a:endParaRPr sz="43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75" y="7300"/>
            <a:ext cx="1956425" cy="1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/>
        </p:nvSpPr>
        <p:spPr>
          <a:xfrm>
            <a:off x="1908450" y="111250"/>
            <a:ext cx="99048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4800"/>
              <a:buFont typeface="Calibri"/>
              <a:buNone/>
            </a:pPr>
            <a:r>
              <a:rPr lang="en-US" sz="4400" b="1" i="0" u="none" strike="noStrike" cap="none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Comprehensive School Counseling Plan</a:t>
            </a:r>
            <a:endParaRPr sz="4400" b="1" i="0" u="none" strike="noStrike" cap="non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72450" y="1365600"/>
            <a:ext cx="11447100" cy="4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School Level Goal #1 </a:t>
            </a:r>
            <a:endParaRPr sz="2200">
              <a:solidFill>
                <a:srgbClr val="7F7F7F"/>
              </a:solidFill>
              <a:highlight>
                <a:srgbClr val="FFFF00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27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ASCA Domain:</a:t>
            </a:r>
            <a:r>
              <a:rPr lang="en-US" sz="27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700" b="1">
                <a:solidFill>
                  <a:srgbClr val="9E3611"/>
                </a:solidFill>
                <a:latin typeface="Assistant"/>
                <a:ea typeface="Assistant"/>
                <a:cs typeface="Assistant"/>
                <a:sym typeface="Assistant"/>
              </a:rPr>
              <a:t>Academic Development</a:t>
            </a:r>
            <a:endParaRPr sz="2700" b="1">
              <a:solidFill>
                <a:srgbClr val="9E361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2700" b="1">
                <a:solidFill>
                  <a:srgbClr val="7F7F7F"/>
                </a:solidFill>
              </a:rPr>
              <a:t>School Level Goal : </a:t>
            </a:r>
            <a:r>
              <a:rPr lang="en-US" sz="27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Increase the number of students in 6th - 8th grade with proficiency level of proficient or above on the 2022 ELA Milestones assessment from 52% - 55%.</a:t>
            </a:r>
            <a:endParaRPr sz="27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6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National Standards: </a:t>
            </a:r>
            <a:endParaRPr sz="2700" b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00">
                <a:solidFill>
                  <a:srgbClr val="7F7F7F"/>
                </a:solidFill>
              </a:rPr>
              <a:t>Academic Development - A:A1.5 Identify attitudes and behaviors that lead to successful learning.</a:t>
            </a:r>
            <a:endParaRPr sz="27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2700" b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Mindset Standards:</a:t>
            </a:r>
            <a:r>
              <a:rPr lang="en-US" sz="2700">
                <a:solidFill>
                  <a:srgbClr val="7F7F7F"/>
                </a:solidFill>
              </a:rPr>
              <a:t> M4 - Self confidence in the ability to succeed.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6" y="64144"/>
            <a:ext cx="1893157" cy="142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2041275" y="859325"/>
            <a:ext cx="95976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100" b="1">
                <a:solidFill>
                  <a:srgbClr val="9E3611"/>
                </a:solidFill>
                <a:latin typeface="Arial"/>
                <a:ea typeface="Arial"/>
                <a:cs typeface="Arial"/>
                <a:sym typeface="Arial"/>
              </a:rPr>
              <a:t>School Level Goal #1 (Academic)</a:t>
            </a:r>
            <a:endParaRPr sz="3700" b="1">
              <a:solidFill>
                <a:srgbClr val="9E36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1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To increase the number of students in 6th - 8th grade with scores of proficient or above on the 2022 Georgia Milestones ELA assessment from 52% - 55%.</a:t>
            </a:r>
            <a:endParaRPr sz="3000" b="1" i="1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58" y="271028"/>
            <a:ext cx="1587875" cy="1200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28"/>
          <p:cNvGraphicFramePr/>
          <p:nvPr/>
        </p:nvGraphicFramePr>
        <p:xfrm>
          <a:off x="147946" y="24008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{2FD30825-4331-47A2-8DAC-79B8B695AB46}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Participation Data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Timeline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Activities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Artifacts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1DFDF"/>
                          </a:solidFill>
                        </a:rPr>
                        <a:t>Evidence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Needs Assessment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August 2021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Students take a needs assessment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Needs Assessment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Results from Needs Assessment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Core Curriculum Lessons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Monthly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Study Skills, Test Taking, Organization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participation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Teacher feedback</a:t>
                      </a:r>
                      <a:endParaRPr sz="17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MAP DATA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Individual Counseling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On-going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Support, Prevention, Interventions, Resources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Counseling Notes, Resources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Counselor Meeting Request Forms, Counseling Notes-if needed, Follow-ups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Small Group Counseling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On-going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Supportive, Preventative, Intervention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Resources, Collaboration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Follow-up surveys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Microsoft Office PowerPoint</Application>
  <PresentationFormat>Widescreen</PresentationFormat>
  <Paragraphs>318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Pontano Sans</vt:lpstr>
      <vt:lpstr>Assistant Light</vt:lpstr>
      <vt:lpstr>Impact</vt:lpstr>
      <vt:lpstr>Lustria</vt:lpstr>
      <vt:lpstr>Special Elite</vt:lpstr>
      <vt:lpstr>Nunito Sans ExtraBold</vt:lpstr>
      <vt:lpstr>Fira Sans Extra Condensed Medium</vt:lpstr>
      <vt:lpstr>Amatic SC</vt:lpstr>
      <vt:lpstr>Assistant</vt:lpstr>
      <vt:lpstr>Nunito Sans</vt:lpstr>
      <vt:lpstr>Calibri</vt:lpstr>
      <vt:lpstr>Arial</vt:lpstr>
      <vt:lpstr>Marketing Newsletter</vt:lpstr>
      <vt:lpstr>Union Grove Middle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UGMS CSCP Aligned with HCS  District Strategic Plan</vt:lpstr>
      <vt:lpstr>PowerPoint Presentation</vt:lpstr>
      <vt:lpstr>PowerPoint Presentation</vt:lpstr>
      <vt:lpstr>PowerPoint Presentation</vt:lpstr>
      <vt:lpstr>PowerPoint Presentation</vt:lpstr>
      <vt:lpstr>UGMS CSCP Aligned with HCS  District Strategic Plan</vt:lpstr>
      <vt:lpstr>PowerPoint Presentation</vt:lpstr>
      <vt:lpstr>PowerPoint Presentation</vt:lpstr>
      <vt:lpstr>PowerPoint Presentation</vt:lpstr>
      <vt:lpstr>PowerPoint Presentation</vt:lpstr>
      <vt:lpstr>UGMS CSCP Aligned with HCS  District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Union Grove Middle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Grove Middle School</dc:title>
  <cp:lastModifiedBy>Richards, Tamara</cp:lastModifiedBy>
  <cp:revision>1</cp:revision>
  <dcterms:modified xsi:type="dcterms:W3CDTF">2023-08-03T16:12:10Z</dcterms:modified>
</cp:coreProperties>
</file>